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2BEC8-600F-4FF3-851C-6E464FCA46C9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C0F4C6-FD11-4E4A-AC4B-AE4FB1361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2BEC8-600F-4FF3-851C-6E464FCA46C9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C0F4C6-FD11-4E4A-AC4B-AE4FB1361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2BEC8-600F-4FF3-851C-6E464FCA46C9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C0F4C6-FD11-4E4A-AC4B-AE4FB1361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2BEC8-600F-4FF3-851C-6E464FCA46C9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C0F4C6-FD11-4E4A-AC4B-AE4FB1361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2BEC8-600F-4FF3-851C-6E464FCA46C9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C0F4C6-FD11-4E4A-AC4B-AE4FB1361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2BEC8-600F-4FF3-851C-6E464FCA46C9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C0F4C6-FD11-4E4A-AC4B-AE4FB1361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2BEC8-600F-4FF3-851C-6E464FCA46C9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C0F4C6-FD11-4E4A-AC4B-AE4FB1361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2BEC8-600F-4FF3-851C-6E464FCA46C9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C0F4C6-FD11-4E4A-AC4B-AE4FB1361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2BEC8-600F-4FF3-851C-6E464FCA46C9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C0F4C6-FD11-4E4A-AC4B-AE4FB1361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2BEC8-600F-4FF3-851C-6E464FCA46C9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C0F4C6-FD11-4E4A-AC4B-AE4FB1361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2BEC8-600F-4FF3-851C-6E464FCA46C9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C0F4C6-FD11-4E4A-AC4B-AE4FB1361F7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F62BEC8-600F-4FF3-851C-6E464FCA46C9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8C0F4C6-FD11-4E4A-AC4B-AE4FB1361F7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058888"/>
          </a:xfrm>
        </p:spPr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«Формирование нравственных ценностей и жизненных ориентиров у обучающихся в контексте новых нормативных документов»</a:t>
            </a:r>
          </a:p>
          <a:p>
            <a:pPr algn="ctr">
              <a:buNone/>
            </a:pPr>
            <a:r>
              <a:rPr lang="ru-RU" b="1" dirty="0" smtClean="0"/>
              <a:t>(</a:t>
            </a:r>
            <a:r>
              <a:rPr lang="ru-RU" sz="2000" b="1" dirty="0" smtClean="0"/>
              <a:t>закон «Об образовании» принят Государственной Думой 21 декабря 2012 года,</a:t>
            </a:r>
          </a:p>
          <a:p>
            <a:pPr algn="ctr">
              <a:buNone/>
            </a:pPr>
            <a:r>
              <a:rPr lang="ru-RU" sz="2000" b="1" dirty="0" smtClean="0"/>
              <a:t>Одобрен Советом Федерации 26 декабря 2012 года)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317552" cy="54909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Статья 2. Основные понятия, используемые в настоящем Федеральном Законе</a:t>
            </a: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000" i="1" dirty="0" smtClean="0"/>
              <a:t>Применяются следующие понятия:</a:t>
            </a:r>
            <a:endParaRPr lang="ru-RU" sz="2000" b="1" i="1" dirty="0" smtClean="0"/>
          </a:p>
          <a:p>
            <a:pPr>
              <a:buNone/>
            </a:pPr>
            <a:r>
              <a:rPr lang="ru-RU" sz="2000" b="1" u="sng" dirty="0" smtClean="0"/>
              <a:t>- Образование </a:t>
            </a:r>
            <a:r>
              <a:rPr lang="ru-RU" sz="2000" b="1" dirty="0" smtClean="0"/>
              <a:t>– единый целенаправленный процесс воспитания и обучения, являющийся общественно значим благом и осуществляемый в интересах человека, семьи, общества, государства, а также совокупность приобретаемых знаний, умений, навыков, ценных установок, опыта деятельности и компетенции определённых объёма и сложности в целях интеллектуального, духовно-нравственного, творческого, физического и (или) профессионального развития человека, удовлетворения его образовательных потребностей и интересов;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b="1" u="sng" dirty="0" smtClean="0"/>
              <a:t> </a:t>
            </a:r>
            <a:r>
              <a:rPr lang="ru-RU" sz="2400" b="1" u="sng" dirty="0" smtClean="0"/>
              <a:t>- Воспитание </a:t>
            </a:r>
            <a:r>
              <a:rPr lang="ru-RU" sz="2400" b="1" dirty="0" smtClean="0"/>
              <a:t>– деятельность, направленная на развитие личности, создание условий для самоопределения и социализации обучающихся на основе </a:t>
            </a:r>
            <a:r>
              <a:rPr lang="ru-RU" sz="2400" b="1" dirty="0" err="1" smtClean="0"/>
              <a:t>социо-культурных</a:t>
            </a:r>
            <a:r>
              <a:rPr lang="ru-RU" sz="2400" b="1" dirty="0" smtClean="0"/>
              <a:t>, духовно-нравственных ценностей и принятых в обществе правил и норм поведения в интересах человека, семьи, общества, государства;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73536" cy="50588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Статья 3. Основные принципы государственной политики и правового регулирования отношений в сфере образования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000" b="1" dirty="0" smtClean="0"/>
              <a:t>3. </a:t>
            </a:r>
            <a:r>
              <a:rPr lang="ru-RU" sz="2000" b="1" u="sng" dirty="0" smtClean="0"/>
              <a:t>гуманистический характер образования</a:t>
            </a:r>
            <a:r>
              <a:rPr lang="ru-RU" sz="2000" b="1" dirty="0" smtClean="0"/>
              <a:t>, приоритет жизни и здоровья человека, прав и свобод личности, свободного развития личности, воспитания взаимоуважения, трудолюбия, гражданственности, патриотизма, ответственности, правовой культуры, бережного отношения к природе и окружающей среде, рационального природопользования;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Статья 66. Начальное общее, основное общее и среднее общее образование</a:t>
            </a:r>
          </a:p>
          <a:p>
            <a:pPr algn="ctr"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000" b="1" u="sng" dirty="0" smtClean="0"/>
              <a:t>1. Начальное общее образование </a:t>
            </a:r>
            <a:r>
              <a:rPr lang="ru-RU" sz="2000" b="1" dirty="0" smtClean="0"/>
              <a:t>направлено на формирование личности обучающегося, развитие его индивидуальных способностей, положительной мотивации и умений в учебной деятельности (овладение чтением, письмом, счётом, основными навыками учебной деятельности, элементами теоретического мышления, простейшими навыками самоконтроля, культурой поведения и речи, основами личной гигиены и здорового образа жизни);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-1060664"/>
            <a:ext cx="7859216" cy="614584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b="1" u="sng" dirty="0" smtClean="0"/>
          </a:p>
          <a:p>
            <a:pPr>
              <a:buNone/>
            </a:pPr>
            <a:endParaRPr lang="ru-RU" sz="2000" b="1" u="sng" dirty="0" smtClean="0"/>
          </a:p>
          <a:p>
            <a:pPr>
              <a:buNone/>
            </a:pPr>
            <a:r>
              <a:rPr lang="ru-RU" sz="2000" b="1" dirty="0" smtClean="0"/>
              <a:t>  </a:t>
            </a:r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2. </a:t>
            </a:r>
            <a:r>
              <a:rPr lang="ru-RU" sz="2000" b="1" u="sng" dirty="0" smtClean="0"/>
              <a:t>Основное общее образование </a:t>
            </a:r>
            <a:r>
              <a:rPr lang="ru-RU" sz="2000" b="1" dirty="0" smtClean="0"/>
              <a:t>направлено на становление и формирование личности обучающегося (формирование нравственных убеждений, эстетического вкуса и здорового образа жизни, высокой культуры межличностного и межэтнического общения, овладения основами наук, государственным языком РФ, навыками умственного и физического труда, развитие склонностей, интересов, способности к социальному самоопределению)</a:t>
            </a:r>
            <a:endParaRPr lang="ru-RU" sz="2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3. </a:t>
            </a:r>
            <a:r>
              <a:rPr lang="ru-RU" sz="2000" b="1" u="sng" dirty="0" smtClean="0"/>
              <a:t>Среднее общее образование </a:t>
            </a:r>
            <a:r>
              <a:rPr lang="ru-RU" sz="2000" b="1" dirty="0" smtClean="0"/>
              <a:t>направлено на дальнейшее становление и формирование личности обучающегося, развитие интереса к познанию и творческих способностей обучающегося, формирование навыков самостоятельной учебной деятельности на основе индивидуализации и профессиональной ориентации содержания среднего общего образования, подготовку обучающегося к жизни в обществе, самостоятельному жизненному выбору, продолжению образования и началу профессиональной деятельности.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Спасибо за внимание!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Другая 1">
      <a:dk1>
        <a:sysClr val="windowText" lastClr="000000"/>
      </a:dk1>
      <a:lt1>
        <a:sysClr val="window" lastClr="FFFFFF"/>
      </a:lt1>
      <a:dk2>
        <a:srgbClr val="842F73"/>
      </a:dk2>
      <a:lt2>
        <a:srgbClr val="CE95AF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65</TotalTime>
  <Words>411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2013-01-21T15:50:21Z</dcterms:created>
  <dcterms:modified xsi:type="dcterms:W3CDTF">2013-01-21T16:55:41Z</dcterms:modified>
</cp:coreProperties>
</file>