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0" r:id="rId4"/>
    <p:sldId id="264" r:id="rId5"/>
    <p:sldId id="265" r:id="rId6"/>
    <p:sldId id="266" r:id="rId7"/>
    <p:sldId id="272" r:id="rId8"/>
    <p:sldId id="280" r:id="rId9"/>
    <p:sldId id="271" r:id="rId10"/>
    <p:sldId id="281" r:id="rId11"/>
    <p:sldId id="269" r:id="rId12"/>
    <p:sldId id="275" r:id="rId13"/>
    <p:sldId id="276" r:id="rId14"/>
    <p:sldId id="259" r:id="rId15"/>
    <p:sldId id="260" r:id="rId16"/>
    <p:sldId id="282" r:id="rId17"/>
    <p:sldId id="287" r:id="rId18"/>
    <p:sldId id="284" r:id="rId19"/>
    <p:sldId id="288" r:id="rId20"/>
    <p:sldId id="286" r:id="rId21"/>
    <p:sldId id="273" r:id="rId22"/>
    <p:sldId id="274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3300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E39B5-67FB-4A95-8603-66F2CD560296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88BE4-996C-4F15-98A7-775DC5EB0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4.gif"/><Relationship Id="rId7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fpmeta.org/" TargetMode="External"/><Relationship Id="rId3" Type="http://schemas.openxmlformats.org/officeDocument/2006/relationships/hyperlink" Target="http://www.orkce.org/" TargetMode="External"/><Relationship Id="rId7" Type="http://schemas.openxmlformats.org/officeDocument/2006/relationships/hyperlink" Target="http://media.otdelro.ru/" TargetMode="External"/><Relationship Id="rId2" Type="http://schemas.openxmlformats.org/officeDocument/2006/relationships/hyperlink" Target="http://www.prosv.ru/umk/ork/default.asp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ravsemia.ru/" TargetMode="External"/><Relationship Id="rId5" Type="http://schemas.openxmlformats.org/officeDocument/2006/relationships/hyperlink" Target="http://drevo-info.ru/" TargetMode="External"/><Relationship Id="rId4" Type="http://schemas.openxmlformats.org/officeDocument/2006/relationships/hyperlink" Target="http://www.kostroma-eparhia.ru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365104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Автор презентации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Яценко Юлия Викторовна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Учитель ОРКСЭ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МБОУ «Сосновская СОШ»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32662" y="836712"/>
            <a:ext cx="6424386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Образовательные</a:t>
            </a:r>
          </a:p>
          <a:p>
            <a:pPr algn="ctr"/>
            <a:r>
              <a:rPr lang="ru-RU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Технологии и</a:t>
            </a:r>
          </a:p>
          <a:p>
            <a:pPr algn="ctr"/>
            <a:r>
              <a:rPr lang="ru-RU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Средства ИКТ</a:t>
            </a:r>
          </a:p>
          <a:p>
            <a:pPr algn="ctr"/>
            <a:r>
              <a:rPr lang="ru-RU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используемые на уроках</a:t>
            </a:r>
          </a:p>
          <a:p>
            <a:pPr algn="ctr"/>
            <a:r>
              <a:rPr lang="ru-RU" sz="4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ОРКСЭ</a:t>
            </a:r>
            <a:endParaRPr lang="ru-RU" sz="4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Золотое правило нравственности: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ru-RU" dirty="0" smtClean="0"/>
              <a:t>ПОСТУПАЙ ПО ОТНОШЕНИЮ К ДРУГИМ ТАК, КАК ТЫ ХОТЕЛ БЫ, ЧТОБЫ ПОСТУПАЛИ ПО ОТНОШЕНИЮ К ТЕБЕ.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НЕ ПОСТУПАЙ ПО ОТНОШЕНИЮ К ДРУГИМ ТАК, КАК ТЫ НЕ ХОТЕЛ БЫ, ЧТОБЫ ПОСТУПАЛИ ПО ОТНОШЕНИЮ К ТЕБЕ.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59a901aec96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00" y="0"/>
            <a:ext cx="26765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08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01000" y="6143625"/>
            <a:ext cx="942975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блако 12"/>
          <p:cNvSpPr/>
          <p:nvPr/>
        </p:nvSpPr>
        <p:spPr>
          <a:xfrm>
            <a:off x="214313" y="214313"/>
            <a:ext cx="4786312" cy="1857375"/>
          </a:xfrm>
          <a:prstGeom prst="cloud">
            <a:avLst/>
          </a:prstGeom>
          <a:noFill/>
          <a:ln w="127000" cap="rnd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 defTabSz="91429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Разминка</a:t>
            </a:r>
          </a:p>
        </p:txBody>
      </p:sp>
      <p:pic>
        <p:nvPicPr>
          <p:cNvPr id="22" name="Рисунок 21" descr="стрекоза 02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285468">
            <a:off x="-1555750" y="5772150"/>
            <a:ext cx="13525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09-1.g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925835">
            <a:off x="5019675" y="1785938"/>
            <a:ext cx="939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09-1.g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-3714438">
            <a:off x="1350169" y="5555456"/>
            <a:ext cx="987425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09-1.g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1988" y="2286000"/>
            <a:ext cx="10191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09-1.g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72188" y="5429250"/>
            <a:ext cx="10001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44.gif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57563" y="3071813"/>
            <a:ext cx="15509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стрекоза 02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2838353">
            <a:off x="9429750" y="4991100"/>
            <a:ext cx="13525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44.gif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-7695936">
            <a:off x="7172325" y="2703513"/>
            <a:ext cx="1550987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44.gif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3277961">
            <a:off x="1385888" y="4918075"/>
            <a:ext cx="155098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44.gif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-3224977">
            <a:off x="6511925" y="4849813"/>
            <a:ext cx="1550987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5ec32dd84596c0661dfcf6c934100ef5.gif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643313" y="4429125"/>
            <a:ext cx="13716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  <p:sndAc>
      <p:stSnd loop="1">
        <p:snd r:embed="rId2" name="Добрый жук1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00278 C 0.00642 -0.0176 -0.00226 0.00139 0.00365 -0.02223 C 0.00503 -0.02778 0.00833 -0.03218 0.01007 -0.0375 C 0.01198 -0.04283 0.01285 -0.04885 0.01493 -0.0544 C 0.01684 -0.05973 0.02101 -0.06459 0.02309 -0.06945 C 0.03038 -0.08588 0.02743 -0.08403 0.03437 -0.09746 C 0.04219 -0.11227 0.04792 -0.12408 0.05365 -0.14051 C 0.05521 -0.14422 0.05816 -0.14607 0.06007 -0.14931 C 0.0691 -0.16297 0.08177 -0.17269 0.0908 -0.18565 C 0.10052 -0.19861 0.11146 -0.2088 0.12135 -0.22223 C 0.13646 -0.2426 0.11719 -0.21922 0.12951 -0.23936 C 0.13281 -0.24491 0.13698 -0.24931 0.1408 -0.2544 C 0.14462 -0.25949 0.15365 -0.26736 0.15365 -0.26713 C 0.16059 -0.28542 0.15226 -0.26783 0.16337 -0.2801 C 0.16719 -0.28426 0.16927 -0.29074 0.17309 -0.29514 C 0.17934 -0.30232 0.1776 -0.29699 0.18437 -0.30602 C 0.18958 -0.31297 0.19375 -0.32223 0.19878 -0.32963 C 0.21319 -0.35093 0.20451 -0.33473 0.21181 -0.34908 C 0.21354 -0.35602 0.21406 -0.36436 0.21667 -0.37061 C 0.21944 -0.37732 0.22309 -0.38334 0.22621 -0.38982 C 0.22726 -0.3919 0.22865 -0.4007 0.22951 -0.40278 C 0.23264 -0.41135 0.23524 -0.42084 0.23924 -0.42848 C 0.23976 -0.43357 0.23906 -0.43889 0.2408 -0.44352 C 0.24149 -0.44561 0.24444 -0.44422 0.24566 -0.44584 C 0.24844 -0.44954 0.25 -0.4544 0.25208 -0.45857 C 0.25642 -0.46736 0.26094 -0.47061 0.26667 -0.47593 C 0.27014 -0.49005 0.2658 -0.47454 0.27135 -0.48889 C 0.27292 -0.49283 0.27257 -0.49815 0.27465 -0.50162 C 0.27587 -0.50371 0.27795 -0.50463 0.27951 -0.50602 C 0.28681 -0.52084 0.28229 -0.51736 0.2908 -0.52107 C 0.2934 -0.53148 0.29965 -0.53496 0.30694 -0.5382 C 0.31163 -0.54445 0.31424 -0.5507 0.31979 -0.55556 C 0.32569 -0.56667 0.3217 -0.55996 0.33264 -0.57477 C 0.3408 -0.58588 0.33038 -0.57686 0.3408 -0.58773 C 0.34392 -0.59098 0.35052 -0.5963 0.35052 -0.59607 C 0.3533 -0.60741 0.35955 -0.61389 0.36667 -0.61991 C 0.36771 -0.62199 0.3684 -0.62477 0.36979 -0.62639 C 0.37274 -0.62986 0.37951 -0.63496 0.37951 -0.63473 C 0.38299 -0.64213 0.39549 -0.65579 0.40208 -0.65857 C 0.4026 -0.66065 0.40243 -0.66343 0.40365 -0.66505 C 0.40642 -0.66875 0.41337 -0.67385 0.41337 -0.67361 C 0.42083 -0.6882 0.41198 -0.67385 0.42135 -0.68241 C 0.42326 -0.68426 0.42431 -0.68727 0.42621 -0.68889 C 0.4276 -0.69005 0.42951 -0.69005 0.43108 -0.69098 C 0.43281 -0.69213 0.4342 -0.69422 0.43594 -0.69514 C 0.43906 -0.69699 0.44566 -0.69954 0.44566 -0.69931 C 0.46094 -0.7132 0.47431 -0.71598 0.49236 -0.71898 C 0.49514 -0.71945 0.49792 -0.72014 0.50052 -0.72107 C 0.50382 -0.72223 0.51007 -0.72523 0.51007 -0.725 C 0.55764 -0.72361 0.59392 -0.72037 0.63924 -0.71019 C 0.6474 -0.70834 0.65538 -0.70602 0.66337 -0.70394 C 0.67865 -0.7 0.71007 -0.69954 0.71007 -0.69931 C 0.72101 -0.69723 0.72187 -0.69422 0.73108 -0.68889 C 0.7342 -0.68704 0.7408 -0.68449 0.7408 -0.68426 C 0.75243 -0.67408 0.76441 -0.66019 0.77795 -0.6544 C 0.78455 -0.64561 0.78837 -0.64213 0.79722 -0.63936 C 0.80573 -0.63079 0.81441 -0.62361 0.82465 -0.61991 C 0.83785 -0.60232 0.82066 -0.62292 0.83594 -0.61135 C 0.85087 -0.6 0.83038 -0.60834 0.84722 -0.60278 C 0.85382 -0.58959 0.85295 -0.57246 0.85694 -0.55764 C 0.85781 -0.52037 0.86007 -0.48311 0.86007 -0.44584 C 0.86007 -0.35186 0.85955 -0.25811 0.85851 -0.16412 C 0.85833 -0.15162 0.84653 -0.13588 0.84392 -0.12523 C 0.84167 -0.11644 0.83767 -0.11204 0.83437 -0.10394 C 0.83212 -0.09861 0.82917 -0.08542 0.82795 -0.0801 C 0.82344 -0.06158 0.79392 -0.02338 0.78108 -0.01806 C 0.76823 -0.0007 0.73733 -0.00371 0.72309 -0.00278 C 0.64983 0.01296 0.50625 -0.00023 0.46823 -0.0007 C 0.46024 -0.00741 0.45139 -0.01042 0.44236 -0.01343 C 0.43802 -0.01482 0.42951 -0.01806 0.42951 -0.01806 C 0.42187 -0.02477 0.41285 -0.025 0.40521 -0.03079 C 0.3974 -0.03658 0.38403 -0.05301 0.37621 -0.05648 C 0.37361 -0.0676 0.37135 -0.06227 0.36493 -0.06945 C 0.35937 -0.0757 0.35885 -0.08148 0.35208 -0.08449 C 0.33941 -0.10996 0.35052 -0.08797 0.34236 -0.10394 C 0.34132 -0.10602 0.34028 -0.10811 0.33924 -0.11019 C 0.33819 -0.11227 0.33594 -0.11667 0.33594 -0.11644 C 0.33437 -0.12315 0.33333 -0.12986 0.33108 -0.13611 C 0.32708 -0.14699 0.32847 -0.13797 0.32621 -0.14931 C 0.32205 -0.16922 0.31701 -0.18912 0.31337 -0.20926 C 0.31424 -0.27408 0.31198 -0.33426 0.32795 -0.39422 C 0.32847 -0.39861 0.32882 -0.40301 0.32951 -0.40718 C 0.32986 -0.40926 0.33073 -0.41135 0.33108 -0.41343 C 0.33316 -0.4294 0.33246 -0.43889 0.3408 -0.45 C 0.3434 -0.46459 0.34757 -0.46991 0.35694 -0.47801 C 0.36059 -0.48565 0.36319 -0.49028 0.36979 -0.49306 C 0.37483 -0.50301 0.38264 -0.50695 0.38924 -0.51459 C 0.39097 -0.51644 0.39201 -0.51968 0.39392 -0.52107 C 0.39583 -0.52246 0.39826 -0.52246 0.40052 -0.52315 C 0.4059 -0.53056 0.41233 -0.53936 0.41979 -0.5426 C 0.42917 -0.56111 0.41649 -0.53797 0.42795 -0.55324 C 0.42934 -0.5551 0.42951 -0.55811 0.43108 -0.55973 C 0.43472 -0.56366 0.45104 -0.56898 0.45521 -0.57269 C 0.46632 -0.58241 0.46128 -0.57963 0.46979 -0.58334 C 0.47691 -0.58982 0.48733 -0.59468 0.49566 -0.59838 C 0.49878 -0.59977 0.50208 -0.60139 0.50521 -0.60278 C 0.50677 -0.60348 0.51007 -0.60486 0.51007 -0.60463 C 0.67934 -0.59977 0.60608 -0.6125 0.68264 -0.58773 C 0.6842 -0.58565 0.68576 -0.58311 0.6875 -0.58125 C 0.68906 -0.57963 0.69097 -0.57871 0.69236 -0.57686 C 0.69531 -0.57292 0.69757 -0.56806 0.70052 -0.56412 C 0.7033 -0.54838 0.69948 -0.56135 0.70694 -0.55116 C 0.71215 -0.54398 0.71111 -0.5382 0.71823 -0.53172 C 0.72101 -0.51667 0.72135 -0.51042 0.72951 -0.49954 C 0.73628 -0.47662 0.73299 -0.45139 0.73924 -0.42848 C 0.74236 -0.39838 0.74514 -0.36829 0.74878 -0.3382 C 0.74826 -0.3294 0.75417 -0.2294 0.73264 -0.2007 C 0.72795 -0.18125 0.73594 -0.21297 0.72621 -0.18334 C 0.72535 -0.18056 0.72587 -0.17732 0.72465 -0.17477 C 0.72309 -0.1713 0.72014 -0.16922 0.71823 -0.16621 C 0.71424 -0.15996 0.71076 -0.15324 0.70694 -0.14676 C 0.70104 -0.13658 0.6974 -0.12269 0.68924 -0.11459 C 0.68472 -0.11019 0.67934 -0.10811 0.67465 -0.10394 C 0.6724 -0.10186 0.67083 -0.09861 0.66823 -0.09746 C 0.66354 -0.09561 0.65851 -0.09607 0.65365 -0.09514 C 0.63941 -0.09074 0.62378 -0.08658 0.61007 -0.0801 C 0.59132 -0.08079 0.5724 -0.08033 0.55365 -0.08241 C 0.55174 -0.08264 0.55052 -0.08542 0.54878 -0.08658 C 0.54566 -0.08843 0.54236 -0.08959 0.53924 -0.09098 C 0.53767 -0.09167 0.53437 -0.09306 0.53437 -0.09283 C 0.52882 -0.09815 0.52378 -0.10556 0.51823 -0.11019 C 0.51545 -0.1125 0.50885 -0.11505 0.50521 -0.11667 C 0.49809 -0.12338 0.49983 -0.12662 0.4908 -0.12986 C 0.48924 -0.13102 0.48733 -0.13218 0.48594 -0.13403 C 0.48455 -0.13588 0.4842 -0.13889 0.48264 -0.14051 C 0.48073 -0.1426 0.47812 -0.14283 0.47621 -0.14468 C 0.45833 -0.16065 0.46962 -0.15486 0.45851 -0.15996 C 0.45486 -0.16343 0.45017 -0.16574 0.44722 -0.17061 C 0.44618 -0.17223 0.44653 -0.175 0.44566 -0.17686 C 0.44375 -0.18148 0.43924 -0.18982 0.43924 -0.18959 C 0.43576 -0.20718 0.43976 -0.19028 0.43437 -0.20486 C 0.43194 -0.21135 0.43264 -0.21482 0.43108 -0.22223 C 0.43021 -0.22662 0.42795 -0.23496 0.42795 -0.23473 C 0.42847 -0.26505 0.42812 -0.29514 0.42951 -0.32523 C 0.42969 -0.32778 0.43194 -0.3294 0.43264 -0.33172 C 0.43663 -0.34445 0.43819 -0.3588 0.44392 -0.37061 C 0.44757 -0.39236 0.44253 -0.37176 0.45052 -0.38773 C 0.45608 -0.39908 0.45642 -0.41459 0.46493 -0.42223 C 0.46753 -0.43148 0.47396 -0.4375 0.47951 -0.44352 C 0.48993 -0.45486 0.49861 -0.46366 0.51181 -0.46945 C 0.51337 -0.47014 0.5151 -0.47084 0.51667 -0.47153 C 0.51823 -0.47223 0.51979 -0.47315 0.52135 -0.47385 C 0.52465 -0.47523 0.53108 -0.47801 0.53108 -0.47778 C 0.56493 -0.47732 0.59878 -0.47871 0.63264 -0.47593 C 0.6349 -0.4757 0.63542 -0.47084 0.6375 -0.46945 C 0.63993 -0.46783 0.64288 -0.46806 0.64566 -0.46736 C 0.64844 -0.45579 0.65121 -0.46297 0.65521 -0.45232 C 0.65903 -0.44213 0.66163 -0.43172 0.66667 -0.42223 C 0.66875 -0.35996 0.6875 -0.28079 0.65851 -0.22848 C 0.65382 -0.20949 0.63177 -0.18635 0.61667 -0.18334 C 0.60764 -0.18148 0.58924 -0.17917 0.58924 -0.17894 C 0.52899 -0.18148 0.54687 -0.17107 0.51493 -0.19838 C 0.51163 -0.20486 0.50851 -0.21135 0.50521 -0.21783 C 0.50417 -0.21991 0.50312 -0.22223 0.50208 -0.22431 C 0.50104 -0.22639 0.49878 -0.23079 0.49878 -0.23056 C 0.49496 -0.25672 0.50017 -0.22917 0.49392 -0.24792 C 0.48958 -0.26111 0.48698 -0.27709 0.48437 -0.29098 C 0.4849 -0.31111 0.48455 -0.33125 0.48594 -0.35116 C 0.48628 -0.35579 0.48819 -0.35973 0.48924 -0.36412 C 0.49792 -0.39792 0.52378 -0.41412 0.54878 -0.41783 C 0.56059 -0.41713 0.57257 -0.41713 0.58437 -0.41574 C 0.59444 -0.41459 0.59878 -0.39005 0.60521 -0.38125 C 0.61354 -0.35 0.62674 -0.29398 0.60052 -0.28241 C 0.58941 -0.27269 0.59444 -0.2757 0.58594 -0.27153 C 0.57569 -0.27223 0.56545 -0.27199 0.55521 -0.27385 C 0.54948 -0.27477 0.54392 -0.29098 0.54392 -0.29074 C 0.53854 -0.31297 0.53924 -0.31088 0.53924 -0.3382 " pathEditMode="relative" rAng="0" ptsTypes="ffffffffffffffffffffffffffffffffffffffffffffffffffffffffffffffffffffffffffffffffffffffffffffffffffffffffffffffffffffffffffffffffffffffffffffffffffffffffffffffffffffffA">
                                      <p:cBhvr>
                                        <p:cTn id="1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" y="-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C -0.00261 -0.0213 -0.00973 -0.03519 -0.01927 -0.05162 C -0.02622 -0.06366 -0.02882 -0.07269 -0.04028 -0.07731 C -0.04827 -0.08472 -0.05625 -0.0919 -0.06441 -0.09907 C -0.06736 -0.10139 -0.07414 -0.10347 -0.07414 -0.10347 C -0.09462 -0.10278 -0.11511 -0.10301 -0.13542 -0.10116 C -0.13889 -0.10116 -0.14514 -0.09676 -0.14514 -0.09676 C -0.14948 -0.08796 -0.15209 -0.0794 -0.15643 -0.07106 C -0.16007 -0.05579 -0.15764 -0.06181 -0.16285 -0.05162 C -0.16441 -0.04537 -0.16684 -0.03796 -0.16927 -0.03241 C -0.17118 -0.02801 -0.17361 -0.02361 -0.1757 -0.01968 C -0.17674 -0.01759 -0.179 -0.01319 -0.179 -0.01319 C -0.18195 -0.00069 -0.17813 -0.01204 -0.18542 -0.00231 C -0.18837 0.00162 -0.19045 0.00648 -0.19341 0.01042 C -0.1967 0.02245 -0.19532 0.02731 -0.20313 0.03449 C -0.21164 0.05116 -0.20729 0.04676 -0.23698 0.03866 C -0.23872 0.03819 -0.23802 0.03426 -0.23872 0.03218 C -0.2415 0.02454 -0.24167 0.02569 -0.2467 0.0213 C -0.24983 0.0044 -0.25295 -0.01319 -0.25643 -0.03009 C -0.25764 -0.04259 -0.25938 -0.05255 -0.26129 -0.06458 C -0.26146 -0.08171 -0.25365 -0.17986 -0.27257 -0.21713 C -0.27431 -0.22407 -0.27483 -0.23241 -0.27743 -0.23866 C -0.27934 -0.24329 -0.28386 -0.25162 -0.28386 -0.25162 C -0.28594 -0.26042 -0.28907 -0.26412 -0.29341 -0.2713 C -0.29462 -0.27292 -0.29514 -0.27616 -0.2967 -0.27731 C -0.29966 -0.27963 -0.30313 -0.28056 -0.30643 -0.28171 C -0.30799 -0.28241 -0.31129 -0.2838 -0.31129 -0.2838 C -0.32049 -0.28287 -0.3316 -0.28727 -0.33872 -0.27963 C -0.3415 -0.27662 -0.35209 -0.25856 -0.35469 -0.2537 C -0.35868 -0.24606 -0.35868 -0.23843 -0.36129 -0.23009 C -0.36372 -0.22269 -0.36927 -0.20856 -0.36927 -0.20856 C -0.37049 -0.19745 -0.37223 -0.18912 -0.37414 -0.17847 C -0.37448 -0.16782 -0.35729 -0.04491 -0.39045 -0.01528 C -0.3967 -0.01597 -0.40348 -0.01435 -0.40973 -0.01713 C -0.41702 -0.02083 -0.42205 -0.02963 -0.429 -0.03449 C -0.43299 -0.04236 -0.43716 -0.04537 -0.44184 -0.05162 C -0.44532 -0.05625 -0.44827 -0.06204 -0.45157 -0.06667 C -0.45348 -0.07708 -0.45608 -0.08657 -0.45816 -0.09676 C -0.4592 -0.16204 -0.43993 -0.25833 -0.46615 -0.32685 C -0.46858 -0.34444 -0.4717 -0.35718 -0.479 -0.37199 C -0.48195 -0.37801 -0.49341 -0.38056 -0.49341 -0.38056 C -0.49879 -0.38009 -0.50434 -0.38056 -0.50955 -0.37847 C -0.51181 -0.37755 -0.5125 -0.37361 -0.51441 -0.37199 C -0.51684 -0.37014 -0.51997 -0.36968 -0.52257 -0.36806 C -0.52848 -0.36366 -0.53455 -0.35764 -0.54028 -0.35278 C -0.54375 -0.33866 -0.54827 -0.32523 -0.55313 -0.31181 C -0.55365 -0.24954 -0.55365 -0.18704 -0.55469 -0.12477 C -0.55486 -0.11759 -0.56129 -0.10023 -0.56441 -0.09468 C -0.56719 -0.08981 -0.57414 -0.08171 -0.57414 -0.08171 C -0.58334 -0.08264 -0.59254 -0.08148 -0.60157 -0.0838 C -0.60382 -0.08472 -0.60469 -0.08819 -0.60643 -0.09028 C -0.61268 -0.09745 -0.61129 -0.0963 -0.61771 -0.09907 C -0.6217 -0.11551 -0.61563 -0.09213 -0.6257 -0.11829 C -0.62865 -0.12569 -0.63039 -0.13287 -0.63386 -0.14005 C -0.63577 -0.15278 -0.64115 -0.16366 -0.64341 -0.17662 C -0.64653 -0.19352 -0.64757 -0.21111 -0.65157 -0.22801 C -0.65365 -0.23681 -0.65591 -0.24514 -0.65799 -0.2537 C -0.65903 -0.2581 -0.66025 -0.2625 -0.66129 -0.2669 C -0.66181 -0.26898 -0.66285 -0.27338 -0.66285 -0.27338 C -0.66337 -0.31273 -0.66354 -0.35208 -0.66441 -0.39167 C -0.66476 -0.40903 -0.66493 -0.43009 -0.67257 -0.44514 C -0.67483 -0.45764 -0.679 -0.47106 -0.68872 -0.47523 C -0.70157 -0.48727 -0.71667 -0.47269 -0.72743 -0.4625 C -0.73212 -0.45301 -0.73594 -0.44398 -0.74028 -0.43449 C -0.74236 -0.43009 -0.7467 -0.42176 -0.7467 -0.42176 C -0.74914 -0.4044 -0.75625 -0.38773 -0.76441 -0.37454 C -0.76806 -0.36088 -0.77431 -0.35208 -0.78056 -0.33981 C -0.7816 -0.33796 -0.78229 -0.33472 -0.78386 -0.33356 C -0.79063 -0.32708 -0.79479 -0.32546 -0.80157 -0.32269 C -0.82205 -0.32685 -0.82934 -0.32708 -0.84028 -0.34838 C -0.84254 -0.35787 -0.84653 -0.36759 -0.85 -0.37639 C -0.85382 -0.39792 -0.85243 -0.38773 -0.85469 -0.40671 C -0.85417 -0.44907 -0.85417 -0.49097 -0.85313 -0.53356 C -0.85313 -0.53681 -0.85052 -0.54884 -0.85 -0.55278 C -0.84879 -0.56088 -0.8467 -0.57639 -0.8467 -0.57639 C -0.84757 -0.61551 -0.83907 -0.6838 -0.879 -0.69676 C -0.88455 -0.70185 -0.88872 -0.70324 -0.89514 -0.70556 C -0.91216 -0.72083 -0.88594 -0.69745 -0.90643 -0.71389 C -0.90973 -0.7169 -0.91615 -0.72292 -0.91615 -0.72292 C -0.925 -0.74051 -0.9132 -0.71944 -0.92414 -0.73148 C -0.9342 -0.74213 -0.92066 -0.73472 -0.93212 -0.73981 C -0.94098 -0.77269 -0.93386 -0.80417 -0.93386 -0.84097 " pathEditMode="relative" ptsTypes="fffffffffffffffffffffffffffffffffffffffffffffffffffffffffffffffffffffffffffffffffA">
                                      <p:cBhvr>
                                        <p:cTn id="5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6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7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0"/>
                            </p:stCondLst>
                            <p:childTnLst>
                              <p:par>
                                <p:cTn id="81" presetID="47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0"/>
                            </p:stCondLst>
                            <p:childTnLst>
                              <p:par>
                                <p:cTn id="87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1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2000"/>
                            </p:stCondLst>
                            <p:childTnLst>
                              <p:par>
                                <p:cTn id="9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84982"/>
          </a:xfrm>
        </p:spPr>
        <p:txBody>
          <a:bodyPr/>
          <a:lstStyle/>
          <a:p>
            <a:r>
              <a:rPr lang="ru-RU" dirty="0" smtClean="0"/>
              <a:t>Прием кластер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9" y="1196752"/>
            <a:ext cx="727280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54360"/>
          </a:xfrm>
        </p:spPr>
        <p:txBody>
          <a:bodyPr/>
          <a:lstStyle/>
          <a:p>
            <a:r>
              <a:rPr lang="ru-RU" b="1" i="1" dirty="0" err="1" smtClean="0"/>
              <a:t>Инсерт</a:t>
            </a:r>
            <a:r>
              <a:rPr lang="ru-RU" b="1" i="1" dirty="0" smtClean="0"/>
              <a:t> -  приём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21602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I     </a:t>
            </a:r>
            <a:r>
              <a:rPr lang="en-US" i="1" dirty="0" smtClean="0"/>
              <a:t>interactive            </a:t>
            </a:r>
            <a:r>
              <a:rPr lang="ru-RU" dirty="0" smtClean="0"/>
              <a:t>интерактивная</a:t>
            </a:r>
          </a:p>
          <a:p>
            <a:pPr>
              <a:buNone/>
            </a:pPr>
            <a:r>
              <a:rPr lang="en-US" i="1" dirty="0" smtClean="0"/>
              <a:t>N       noting                  </a:t>
            </a:r>
            <a:r>
              <a:rPr lang="ru-RU" dirty="0" smtClean="0"/>
              <a:t>размечающая</a:t>
            </a:r>
          </a:p>
          <a:p>
            <a:pPr>
              <a:buNone/>
            </a:pPr>
            <a:r>
              <a:rPr lang="en-US" dirty="0" smtClean="0"/>
              <a:t>S       </a:t>
            </a:r>
            <a:r>
              <a:rPr lang="en-US" i="1" dirty="0" smtClean="0"/>
              <a:t>system                 </a:t>
            </a:r>
            <a:r>
              <a:rPr lang="ru-RU" dirty="0" smtClean="0"/>
              <a:t>система</a:t>
            </a:r>
          </a:p>
          <a:p>
            <a:pPr>
              <a:buNone/>
            </a:pPr>
            <a:r>
              <a:rPr lang="en-US" dirty="0" smtClean="0"/>
              <a:t>E</a:t>
            </a:r>
            <a:r>
              <a:rPr lang="ru-RU" dirty="0" smtClean="0"/>
              <a:t>       </a:t>
            </a:r>
            <a:r>
              <a:rPr lang="en-US" i="1" dirty="0" smtClean="0"/>
              <a:t>effective</a:t>
            </a:r>
            <a:r>
              <a:rPr lang="ru-RU" i="1" dirty="0" smtClean="0"/>
              <a:t>               </a:t>
            </a:r>
            <a:r>
              <a:rPr lang="ru-RU" dirty="0" smtClean="0"/>
              <a:t>для эффективного</a:t>
            </a:r>
          </a:p>
          <a:p>
            <a:pPr>
              <a:buNone/>
            </a:pPr>
            <a:r>
              <a:rPr lang="ru-RU" i="1" dirty="0" smtClean="0"/>
              <a:t>Н       </a:t>
            </a:r>
            <a:r>
              <a:rPr lang="en-US" i="1" dirty="0" smtClean="0"/>
              <a:t>reading and</a:t>
            </a:r>
            <a:r>
              <a:rPr lang="ru-RU" i="1" dirty="0" smtClean="0"/>
              <a:t>         </a:t>
            </a:r>
            <a:r>
              <a:rPr lang="ru-RU" dirty="0" smtClean="0"/>
              <a:t>чтения и</a:t>
            </a:r>
          </a:p>
          <a:p>
            <a:pPr>
              <a:buNone/>
            </a:pPr>
            <a:r>
              <a:rPr lang="ru-RU" i="1" dirty="0" smtClean="0"/>
              <a:t>Т       </a:t>
            </a:r>
            <a:r>
              <a:rPr lang="en-US" i="1" dirty="0" smtClean="0"/>
              <a:t>thinking</a:t>
            </a:r>
            <a:r>
              <a:rPr lang="ru-RU" i="1" dirty="0" smtClean="0"/>
              <a:t>               </a:t>
            </a:r>
            <a:r>
              <a:rPr lang="ru-RU" dirty="0" smtClean="0"/>
              <a:t>размышления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3501007"/>
          <a:ext cx="6984776" cy="3024336"/>
        </p:xfrm>
        <a:graphic>
          <a:graphicData uri="http://schemas.openxmlformats.org/drawingml/2006/table">
            <a:tbl>
              <a:tblPr/>
              <a:tblGrid>
                <a:gridCol w="2435294"/>
                <a:gridCol w="2274741"/>
                <a:gridCol w="2274741"/>
              </a:tblGrid>
              <a:tr h="3024336"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»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(уже знал)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Поставьте значок «</a:t>
                      </a:r>
                      <a:r>
                        <a:rPr lang="en-US" sz="2400" dirty="0"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» на полях, если то о чём  вы читаете соответствует вашему знанию.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« + » (новое)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Поставьте значок «+» на полях, если то о чём  вы читаете является для вас новым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« ? » (не понял)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Поставьте значок «?» на полях, если то о чём  вы читаете  для вас не совсем понятно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2748" y="188640"/>
            <a:ext cx="776687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написания </a:t>
            </a:r>
            <a:r>
              <a:rPr lang="ru-RU" sz="4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синквейна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556792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663300"/>
                </a:solidFill>
              </a:rPr>
              <a:t> </a:t>
            </a:r>
            <a:r>
              <a:rPr lang="ru-RU" sz="3200" b="1" dirty="0" err="1" smtClean="0">
                <a:solidFill>
                  <a:srgbClr val="663300"/>
                </a:solidFill>
              </a:rPr>
              <a:t>Синквейн</a:t>
            </a:r>
            <a:r>
              <a:rPr lang="ru-RU" sz="3200" b="1" dirty="0" smtClean="0">
                <a:solidFill>
                  <a:srgbClr val="663300"/>
                </a:solidFill>
              </a:rPr>
              <a:t> состоит из 5 строк;</a:t>
            </a:r>
          </a:p>
          <a:p>
            <a:endParaRPr lang="ru-RU" sz="3200" b="1" dirty="0" smtClean="0">
              <a:solidFill>
                <a:srgbClr val="6633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663300"/>
                </a:solidFill>
              </a:rPr>
              <a:t> Его форма напоминает ёлочку</a:t>
            </a:r>
            <a:r>
              <a:rPr lang="ru-RU" sz="32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/>
          </a:p>
          <a:p>
            <a:r>
              <a:rPr lang="ru-RU" sz="3200" dirty="0" smtClean="0"/>
              <a:t>     </a:t>
            </a:r>
            <a:endParaRPr lang="ru-RU" sz="3200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444208" y="4941168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724128" y="4941168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5364088" y="5517232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5394531" y="3212976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5106499" y="3789040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5754571" y="3789040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6114611" y="4365104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394531" y="4365104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746459" y="4365104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386419" y="4941168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034491" y="4941168"/>
            <a:ext cx="648072" cy="5760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547664" y="3212976"/>
            <a:ext cx="2160240" cy="285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1 слово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2 слова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3 слова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002060"/>
                </a:solidFill>
              </a:rPr>
              <a:t>4 слова</a:t>
            </a: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1 слово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000"/>
                            </p:stCondLst>
                            <p:childTnLst>
                              <p:par>
                                <p:cTn id="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uiExpand="1" build="p" bldLvl="4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5856" y="188640"/>
            <a:ext cx="765658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пишется в каждой строке?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323528" y="1556792"/>
            <a:ext cx="1728192" cy="72008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323528" y="2492896"/>
            <a:ext cx="1728192" cy="72008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23528" y="3501008"/>
            <a:ext cx="1728192" cy="72008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323528" y="4509120"/>
            <a:ext cx="1728192" cy="72008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Рамка 6"/>
          <p:cNvSpPr/>
          <p:nvPr/>
        </p:nvSpPr>
        <p:spPr>
          <a:xfrm>
            <a:off x="323528" y="5517232"/>
            <a:ext cx="1728192" cy="72008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162880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1 строка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263691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2 строка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62586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3 строка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458112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4 строка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558924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5 строка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2411760" y="1412776"/>
            <a:ext cx="6408712" cy="720080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2411760" y="2420888"/>
            <a:ext cx="6408712" cy="720080"/>
          </a:xfrm>
          <a:prstGeom prst="wedgeRectCallout">
            <a:avLst>
              <a:gd name="adj1" fmla="val -54990"/>
              <a:gd name="adj2" fmla="val 4779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411760" y="3429000"/>
            <a:ext cx="6408712" cy="720080"/>
          </a:xfrm>
          <a:prstGeom prst="wedgeRectCallout">
            <a:avLst>
              <a:gd name="adj1" fmla="val -54990"/>
              <a:gd name="adj2" fmla="val 278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2411760" y="4509120"/>
            <a:ext cx="6408712" cy="720080"/>
          </a:xfrm>
          <a:prstGeom prst="wedgeRectCallout">
            <a:avLst>
              <a:gd name="adj1" fmla="val -55206"/>
              <a:gd name="adj2" fmla="val 12475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2411760" y="5589240"/>
            <a:ext cx="5184576" cy="720080"/>
          </a:xfrm>
          <a:prstGeom prst="wedgeRectCallout">
            <a:avLst>
              <a:gd name="adj1" fmla="val -57395"/>
              <a:gd name="adj2" fmla="val -4841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339752" y="1340768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Comic Sans MS" pitchFamily="66" charset="0"/>
              </a:rPr>
              <a:t>1 слово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– заголовок. Это существительное или местоимение. (Кто? Что?)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1760" y="2348880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Comic Sans MS" pitchFamily="66" charset="0"/>
              </a:rPr>
              <a:t>2 слова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Это прилагательные. (Какой? Какая? Какое? Какие?)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11760" y="3356992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Comic Sans MS" pitchFamily="66" charset="0"/>
              </a:rPr>
              <a:t>3 слова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Это глаголы. (Что делает? Что делают?)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11760" y="4437112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Comic Sans MS" pitchFamily="66" charset="0"/>
              </a:rPr>
              <a:t>4 слова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Это фраза, в которой выражается личное  мнение к предмету разговора.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39752" y="5517232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Comic Sans MS" pitchFamily="66" charset="0"/>
              </a:rPr>
              <a:t>1 слово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Вывод, итог. Это существительное. (Кто? Что?)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24744"/>
            <a:ext cx="7772400" cy="1470025"/>
          </a:xfrm>
        </p:spPr>
        <p:txBody>
          <a:bodyPr/>
          <a:lstStyle/>
          <a:p>
            <a:r>
              <a:rPr lang="ru-RU" b="1" dirty="0" err="1" smtClean="0"/>
              <a:t>Синквейн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Родина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Единственная, любимая.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Заботится, защищает, любит.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 каждого она своя.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Сосновка.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88640"/>
            <a:ext cx="2880320" cy="1894706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32856"/>
            <a:ext cx="3168352" cy="2053109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581128"/>
            <a:ext cx="2592288" cy="1944216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188640"/>
            <a:ext cx="2815580" cy="2075681"/>
          </a:xfrm>
          <a:prstGeom prst="rect">
            <a:avLst/>
          </a:prstGeom>
          <a:noFill/>
        </p:spPr>
      </p:pic>
      <p:pic>
        <p:nvPicPr>
          <p:cNvPr id="12" name="Рисунок 11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915816" y="4581128"/>
            <a:ext cx="2533650" cy="1900238"/>
          </a:xfrm>
          <a:prstGeom prst="rect">
            <a:avLst/>
          </a:prstGeom>
          <a:noFill/>
        </p:spPr>
      </p:pic>
      <p:pic>
        <p:nvPicPr>
          <p:cNvPr id="13" name="Рисунок 12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44208" y="2564904"/>
            <a:ext cx="2477368" cy="2164060"/>
          </a:xfrm>
          <a:prstGeom prst="rect">
            <a:avLst/>
          </a:prstGeom>
          <a:noFill/>
        </p:spPr>
      </p:pic>
      <p:pic>
        <p:nvPicPr>
          <p:cNvPr id="14" name="Рисунок 13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508104" y="4869160"/>
            <a:ext cx="2095500" cy="1571625"/>
          </a:xfrm>
          <a:prstGeom prst="rect">
            <a:avLst/>
          </a:prstGeom>
          <a:noFill/>
        </p:spPr>
      </p:pic>
      <p:pic>
        <p:nvPicPr>
          <p:cNvPr id="15" name="Рисунок 14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491880" y="2420888"/>
            <a:ext cx="2448272" cy="2114550"/>
          </a:xfrm>
          <a:prstGeom prst="rect">
            <a:avLst/>
          </a:prstGeom>
          <a:noFill/>
        </p:spPr>
      </p:pic>
      <p:pic>
        <p:nvPicPr>
          <p:cNvPr id="16" name="Рисунок 15" descr="C:\Users\A831~1\AppData\Local\Temp\Rar$DI01.352\0_152ec_96559799_orig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211960" y="404664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7992888" cy="4824536"/>
          </a:xfrm>
        </p:spPr>
        <p:txBody>
          <a:bodyPr/>
          <a:lstStyle/>
          <a:p>
            <a:r>
              <a:rPr lang="ru-RU" b="1" dirty="0" smtClean="0">
                <a:hlinkClick r:id="rId2"/>
              </a:rPr>
              <a:t>http://www.prosv.ru/umk/ork/default.aspx</a:t>
            </a:r>
            <a:endParaRPr lang="ru-RU" dirty="0" smtClean="0"/>
          </a:p>
          <a:p>
            <a:r>
              <a:rPr lang="en-US" u="sng" dirty="0" smtClean="0">
                <a:hlinkClick r:id="rId3"/>
              </a:rPr>
              <a:t>www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err="1" smtClean="0">
                <a:hlinkClick r:id="rId3"/>
              </a:rPr>
              <a:t>orkce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smtClean="0">
                <a:hlinkClick r:id="rId3"/>
              </a:rPr>
              <a:t>org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hlinkClick r:id="rId4"/>
              </a:rPr>
              <a:t>http://www.kostroma-eparhia.ru</a:t>
            </a:r>
            <a:endParaRPr lang="ru-RU" dirty="0" smtClean="0"/>
          </a:p>
          <a:p>
            <a:r>
              <a:rPr lang="ru-RU" b="1" dirty="0" smtClean="0">
                <a:hlinkClick r:id="rId5"/>
              </a:rPr>
              <a:t>http://drevo-info.ru</a:t>
            </a:r>
            <a:endParaRPr lang="ru-RU" dirty="0" smtClean="0"/>
          </a:p>
          <a:p>
            <a:r>
              <a:rPr lang="ru-RU" b="1" dirty="0" smtClean="0">
                <a:hlinkClick r:id="rId6"/>
              </a:rPr>
              <a:t>http://www.pravsemia.ru</a:t>
            </a:r>
            <a:endParaRPr lang="ru-RU" dirty="0" smtClean="0"/>
          </a:p>
          <a:p>
            <a:r>
              <a:rPr lang="ru-RU" b="1" dirty="0" smtClean="0">
                <a:hlinkClick r:id="rId7"/>
              </a:rPr>
              <a:t>http://media.otdelro.ru</a:t>
            </a:r>
            <a:endParaRPr lang="ru-RU" dirty="0" smtClean="0"/>
          </a:p>
          <a:p>
            <a:r>
              <a:rPr lang="ru-RU" b="1" dirty="0" smtClean="0">
                <a:hlinkClick r:id="rId8"/>
              </a:rPr>
              <a:t>http://fpmeta.org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giffun.ru/_ph/87/2/84081246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332656"/>
            <a:ext cx="640871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76721000a1f3adcb326b2992e6aa73f75fa8212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187624" y="1412776"/>
            <a:ext cx="6336704" cy="4752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440160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Алгоритм создания творческого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1789098"/>
            <a:ext cx="8280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Выбор темы проекта.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Определения важности проекта.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Сбор информации (опрос родителей, работа с книгой, компьютером).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Оформление и представление проекта.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908720"/>
            <a:ext cx="9227368" cy="508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Мини-проект </a:t>
            </a:r>
            <a:br>
              <a:rPr lang="ru-RU" dirty="0" smtClean="0"/>
            </a:br>
            <a:r>
              <a:rPr lang="ru-RU" dirty="0" smtClean="0"/>
              <a:t>«Что в имени моём…»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9698" name="Picture 2" descr="H:\4 класс\IMG_48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888" y="2708920"/>
            <a:ext cx="2453160" cy="3481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 descr="H:\4 класс\IMG_48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573016"/>
            <a:ext cx="3034734" cy="2830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:\4 класс\IMG_48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17629" y="1196752"/>
            <a:ext cx="2289202" cy="2521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Picture 5" descr="H:\4 класс\IMG_48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216" y="3948046"/>
            <a:ext cx="2376264" cy="2623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Мини-проекты: «Православный храм » и «Родословное древо»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:\4 класс\IMG_48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0750" y="3356992"/>
            <a:ext cx="460526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3" name="Picture 3" descr="H:\4 класс\IMG_48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8617" y="1556792"/>
            <a:ext cx="4307879" cy="3378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4248472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drofa.ru/images/data/cat/4617_small_133622048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759394">
            <a:off x="808112" y="1125549"/>
            <a:ext cx="360040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img023.jpg"/>
          <p:cNvPicPr/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427984" y="332656"/>
            <a:ext cx="4392488" cy="4707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9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ПАССИВНЫЕ СТРАТЕГИИ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методы линейного воздействия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049" name="Group 1"/>
          <p:cNvGrpSpPr>
            <a:grpSpLocks noChangeAspect="1"/>
          </p:cNvGrpSpPr>
          <p:nvPr/>
        </p:nvGrpSpPr>
        <p:grpSpPr bwMode="auto">
          <a:xfrm>
            <a:off x="610288" y="1987567"/>
            <a:ext cx="8006486" cy="3995927"/>
            <a:chOff x="850" y="5570"/>
            <a:chExt cx="6294" cy="3141"/>
          </a:xfrm>
        </p:grpSpPr>
        <p:sp>
          <p:nvSpPr>
            <p:cNvPr id="2060" name="AutoShape 12"/>
            <p:cNvSpPr>
              <a:spLocks noChangeAspect="1" noChangeArrowheads="1" noTextEdit="1"/>
            </p:cNvSpPr>
            <p:nvPr/>
          </p:nvSpPr>
          <p:spPr bwMode="auto">
            <a:xfrm>
              <a:off x="851" y="5571"/>
              <a:ext cx="6293" cy="314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2056" name="Group 8"/>
            <p:cNvGrpSpPr>
              <a:grpSpLocks/>
            </p:cNvGrpSpPr>
            <p:nvPr/>
          </p:nvGrpSpPr>
          <p:grpSpPr bwMode="auto">
            <a:xfrm>
              <a:off x="851" y="5571"/>
              <a:ext cx="4989" cy="2234"/>
              <a:chOff x="1701" y="2104"/>
              <a:chExt cx="4710" cy="1755"/>
            </a:xfrm>
          </p:grpSpPr>
          <p:pic>
            <p:nvPicPr>
              <p:cNvPr id="2059" name="Picture 11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4581" y="2104"/>
                <a:ext cx="1830" cy="1755"/>
              </a:xfrm>
              <a:prstGeom prst="rect">
                <a:avLst/>
              </a:prstGeom>
              <a:noFill/>
            </p:spPr>
          </p:pic>
          <p:pic>
            <p:nvPicPr>
              <p:cNvPr id="2058" name="Picture 10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701" y="2344"/>
                <a:ext cx="1095" cy="1095"/>
              </a:xfrm>
              <a:prstGeom prst="rect">
                <a:avLst/>
              </a:prstGeom>
              <a:noFill/>
            </p:spPr>
          </p:pic>
          <p:sp>
            <p:nvSpPr>
              <p:cNvPr id="2057" name="AutoShape 9"/>
              <p:cNvSpPr>
                <a:spLocks noChangeArrowheads="1"/>
              </p:cNvSpPr>
              <p:nvPr/>
            </p:nvSpPr>
            <p:spPr bwMode="auto">
              <a:xfrm>
                <a:off x="2854" y="2224"/>
                <a:ext cx="2160" cy="1080"/>
              </a:xfrm>
              <a:prstGeom prst="notchedRightArrow">
                <a:avLst>
                  <a:gd name="adj1" fmla="val 50000"/>
                  <a:gd name="adj2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2471" y="6111"/>
              <a:ext cx="179" cy="8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 flipH="1">
              <a:off x="2111" y="6760"/>
              <a:ext cx="54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2050" name="Group 2"/>
            <p:cNvGrpSpPr>
              <a:grpSpLocks/>
            </p:cNvGrpSpPr>
            <p:nvPr/>
          </p:nvGrpSpPr>
          <p:grpSpPr bwMode="auto">
            <a:xfrm>
              <a:off x="850" y="5570"/>
              <a:ext cx="4995" cy="2234"/>
              <a:chOff x="1474" y="1915"/>
              <a:chExt cx="4716" cy="1755"/>
            </a:xfrm>
          </p:grpSpPr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4360" y="1915"/>
                <a:ext cx="1830" cy="1755"/>
              </a:xfrm>
              <a:prstGeom prst="rect">
                <a:avLst/>
              </a:prstGeom>
              <a:noFill/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474" y="2183"/>
                <a:ext cx="1095" cy="1095"/>
              </a:xfrm>
              <a:prstGeom prst="rect">
                <a:avLst/>
              </a:prstGeom>
              <a:noFill/>
            </p:spPr>
          </p:pic>
          <p:sp>
            <p:nvSpPr>
              <p:cNvPr id="2051" name="AutoShape 3"/>
              <p:cNvSpPr>
                <a:spLocks noChangeArrowheads="1"/>
              </p:cNvSpPr>
              <p:nvPr/>
            </p:nvSpPr>
            <p:spPr bwMode="auto">
              <a:xfrm>
                <a:off x="2650" y="2049"/>
                <a:ext cx="2160" cy="1080"/>
              </a:xfrm>
              <a:prstGeom prst="notchedRightArrow">
                <a:avLst>
                  <a:gd name="adj1" fmla="val 50000"/>
                  <a:gd name="adj2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1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АКТИВНЫЕ СТРАТЕГИИ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методы линейного взаимодействия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772816"/>
            <a:ext cx="655272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Интерактивные стратегии или методы кругового взаимодействия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484784"/>
            <a:ext cx="6480720" cy="4231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:\9 Кроссворды, ребусы, викторины\Из Томска\Венгерский кроссворд Рождество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404664"/>
            <a:ext cx="410445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9 Кроссворды, ребусы, викторины\Из Томска\Ребусы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4941168"/>
            <a:ext cx="633670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9 Кроссворды, ребусы, викторины\Из Томска\Рождественский кроссворд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404664"/>
            <a:ext cx="316835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143000"/>
          </a:xfrm>
        </p:spPr>
        <p:txBody>
          <a:bodyPr>
            <a:noAutofit/>
          </a:bodyPr>
          <a:lstStyle/>
          <a:p>
            <a:r>
              <a:rPr lang="ru-RU" sz="7200" dirty="0" smtClean="0"/>
              <a:t>Игровые методики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Ролевая игра 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Деловая игра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:\DCIM\122___03\IMG_481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920" y="1340768"/>
            <a:ext cx="496855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1412775"/>
          <a:ext cx="7272808" cy="4896545"/>
        </p:xfrm>
        <a:graphic>
          <a:graphicData uri="http://schemas.openxmlformats.org/drawingml/2006/table">
            <a:tbl>
              <a:tblPr/>
              <a:tblGrid>
                <a:gridCol w="1212660"/>
                <a:gridCol w="6060148"/>
              </a:tblGrid>
              <a:tr h="352967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  <a:tabLst>
                          <a:tab pos="140335" algn="l"/>
                        </a:tabLst>
                      </a:pPr>
                      <a:r>
                        <a:rPr lang="ru-RU" sz="2000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Фаза</a:t>
                      </a:r>
                      <a:endParaRPr lang="ru-RU" sz="20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Задачи</a:t>
                      </a:r>
                      <a:endParaRPr lang="ru-RU" sz="200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72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40335" algn="l"/>
                        </a:tabLst>
                      </a:pPr>
                      <a:r>
                        <a:rPr lang="ru-RU" sz="1400" b="1" i="1" dirty="0">
                          <a:latin typeface="Times New Roman"/>
                          <a:ea typeface="Calibri"/>
                          <a:cs typeface="Times New Roman"/>
                        </a:rPr>
                        <a:t>Вызов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Актуализировать имеющиеся у учащихся знания и смыслы в связи с изучаемым материалом.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Пробудить познавательный интерес к изучаемому предмету.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Помочь учащимся самим определить направление в изучении темы.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81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Calibri"/>
                          <a:cs typeface="Times New Roman"/>
                        </a:rPr>
                        <a:t>Осмысление  содержания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Помочь активно воспринимать изучаемый материал.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Помочь соотнести старые знания с новыми.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81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21920" algn="l"/>
                        </a:tabLst>
                      </a:pPr>
                      <a:r>
                        <a:rPr lang="ru-RU" sz="1400" b="1" i="1" dirty="0">
                          <a:latin typeface="Times New Roman"/>
                          <a:ea typeface="Calibri"/>
                          <a:cs typeface="Times New Roman"/>
                        </a:rPr>
                        <a:t>Рефлексия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Помочь учащимся самостоятельно обобщить изучаемый материал.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SzPts val="1000"/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Помочь учащимся самостоятельно определить направления в дальнейшем изучении материала.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14400" y="188640"/>
            <a:ext cx="8229600" cy="1440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Задачи трех фаз технологии развития критического мышления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4-10</Template>
  <TotalTime>540</TotalTime>
  <Words>456</Words>
  <Application>Microsoft Office PowerPoint</Application>
  <PresentationFormat>Экран (4:3)</PresentationFormat>
  <Paragraphs>96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4-10</vt:lpstr>
      <vt:lpstr>Слайд 1</vt:lpstr>
      <vt:lpstr>Слайд 2</vt:lpstr>
      <vt:lpstr>Слайд 3</vt:lpstr>
      <vt:lpstr>Слайд 4</vt:lpstr>
      <vt:lpstr>Слайд 5</vt:lpstr>
      <vt:lpstr>Интерактивные стратегии или методы кругового взаимодействия</vt:lpstr>
      <vt:lpstr>Слайд 7</vt:lpstr>
      <vt:lpstr>Игровые методики</vt:lpstr>
      <vt:lpstr>Слайд 9</vt:lpstr>
      <vt:lpstr>Золотое правило нравственности:</vt:lpstr>
      <vt:lpstr>Слайд 11</vt:lpstr>
      <vt:lpstr>Прием кластер</vt:lpstr>
      <vt:lpstr>Инсерт -  приём </vt:lpstr>
      <vt:lpstr>Слайд 14</vt:lpstr>
      <vt:lpstr>Слайд 15</vt:lpstr>
      <vt:lpstr>Синквейн </vt:lpstr>
      <vt:lpstr>Слайд 17</vt:lpstr>
      <vt:lpstr>Интернет ресурсы</vt:lpstr>
      <vt:lpstr>Слайд 19</vt:lpstr>
      <vt:lpstr>Алгоритм создания творческого проекта </vt:lpstr>
      <vt:lpstr>Мини-проект  «Что в имени моём…» </vt:lpstr>
      <vt:lpstr>Мини-проекты: «Православный храм » и «Родословное древо»</vt:lpstr>
      <vt:lpstr>Спасибо за внимание!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Синквейн</dc:title>
  <dc:creator>Коровина</dc:creator>
  <dc:description>http://aida.ucoz.ru</dc:description>
  <cp:lastModifiedBy>BEN</cp:lastModifiedBy>
  <cp:revision>61</cp:revision>
  <dcterms:created xsi:type="dcterms:W3CDTF">2012-02-01T19:40:36Z</dcterms:created>
  <dcterms:modified xsi:type="dcterms:W3CDTF">2013-03-28T10:23:27Z</dcterms:modified>
</cp:coreProperties>
</file>