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73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89;&#1088;&#1077;&#1076;&#1089;&#1090;&#1074;&#1072; &#1084;&#1072;&#1089;&#1089;&#1086;&#1074;&#1086;&#1081; &#1080;&#1085;&#1092;&#1086;&#1088;&#1084;&#1072;&#1094;&#1080;&#1080; &#1080; &#1076;&#1077;&#1090;&#1080;&amp;pos=3&amp;uinfo=sw-1295-sh-581-fw-1070-fh-448-pd-1&amp;rpt=simage&amp;img_url=http%3A%2F%2Fwww.stoletie.ru%2Fupload%2Fiblock%2Fd49%2Fchildr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p=3&amp;text=&#1094;&#1077;&#1085;&#1085;&#1086;&#1089;&#1090;&#1100; &#1073;&#1088;&#1072;&#1082;&#1072;&amp;pos=104&amp;uinfo=sw-1295-sh-581-fw-1070-fh-448-pd-1&amp;rpt=simage&amp;img_url=http%3A%2F%2Fbala-pavlodar.gov.kz%2Fmedia%2Fimg%2Fjournal%2Fmin-4fb08c36b2aa5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p=4&amp;text=&#1094;&#1077;&#1085;&#1085;&#1086;&#1089;&#1090;&#1100; &#1073;&#1088;&#1072;&#1082;&#1072;&amp;pos=141&amp;uinfo=sw-1295-sh-581-fw-1070-fh-448-pd-1&amp;rpt=simage&amp;img_url=http%3A%2F%2Fcs418523.userapi.com%2Fv418523101%2F2c%2FiyQnUpEpyAU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94;&#1077;&#1085;&#1085;&#1086;&#1089;&#1090;&#1100; &#1073;&#1088;&#1072;&#1082;&#1072;&amp;pos=28&amp;uinfo=sw-1295-sh-581-fw-1070-fh-448-pd-1&amp;rpt=simage&amp;img_url=http%3A%2F%2Fcs11364.userapi.com%2Fg31009612%2Fe_4384023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76;&#1091;&#1093;&#1086;&#1074;&#1085;&#1086; &#1079;&#1076;&#1086;&#1088;&#1086;&#1074;&#1072;&#1103; &#1089;&#1077;&#1084;&#1100;&#1103;&amp;pos=19&amp;uinfo=sw-1295-sh-581-fw-1070-fh-448-pd-1&amp;rpt=simage&amp;img_url=http%3A%2F%2Fwww.goldshans.com%2Fuploads%2Fposts%2F2012-09%2Fchem-obladayut-uspeshnye-lyudi1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p=1&amp;text=&#1076;&#1091;&#1093;&#1086;&#1074;&#1085;&#1086; &#1079;&#1076;&#1086;&#1088;&#1086;&#1074;&#1072;&#1103; &#1089;&#1077;&#1084;&#1100;&#1103;&amp;pos=46&amp;uinfo=sw-1295-sh-581-fw-1070-fh-448-pd-1&amp;rpt=simage&amp;img_url=http%3A%2F%2Fcs6041.userapi.com%2Fv6041012%2F1f9f%2FjBso6y03BW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://images.yandex.ru/#!/yandsearch?text=&#1088;&#1086;&#1076;&#1080;&#1090;&#1077;&#1083;&#1080; &#1074;&#1099;&#1089;&#1090;&#1091;&#1087;&#1072;&#1102;&#1090; &#1087;&#1077;&#1088;&#1077;&#1076; &#1076;&#1077;&#1090;&#1100;&#1084;&#1080; &#1074; &#1082;&#1083;&#1072;&#1089;&#1089;&#1077;&amp;pos=8&amp;uinfo=sw-1295-sh-581-fw-1070-fh-448-pd-1&amp;rpt=simage&amp;img_url=http%3A%2F%2Fshuya-corekt.ucoz.ru%2F_nw%2F1%2F42903456.jpg" TargetMode="External"/><Relationship Id="rId7" Type="http://schemas.openxmlformats.org/officeDocument/2006/relationships/hyperlink" Target="http://images.yandex.ru/yandsearch?text=%D1%83%D1%80%D0%BE%D0%BA%D0%B8%20%D0%BA%D0%BB%D0%B0%D1%81%D1%81&amp;img_url=http://s2.rimg.info/2d68c77a0363f4914aac4562ba80b986.gif&amp;pos=7&amp;uinfo=sw-1295-sh-581-fw-1070-fh-448-pd-1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hyperlink" Target="http://images.yandex.ru/#!/yandsearch?p=3&amp;text=&#1088;&#1086;&#1076;&#1080;&#1090;&#1077;&#1083;&#1080; &#1074;&#1099;&#1089;&#1090;&#1091;&#1087;&#1072;&#1102;&#1090; &#1087;&#1077;&#1088;&#1077;&#1076; &#1076;&#1077;&#1090;&#1100;&#1084;&#1080; &#1074; &#1082;&#1083;&#1072;&#1089;&#1089;&#1077;&amp;pos=105&amp;uinfo=sw-1295-sh-581-fw-1070-fh-448-pd-1&amp;rpt=simage&amp;img_url=http%3A%2F%2Fvadroo.wmsite.ru%2F_mod_files%2Fce_images%2Fkopija_dsc00506.jpg" TargetMode="External"/><Relationship Id="rId10" Type="http://schemas.openxmlformats.org/officeDocument/2006/relationships/image" Target="../media/image36.jpeg"/><Relationship Id="rId4" Type="http://schemas.openxmlformats.org/officeDocument/2006/relationships/image" Target="../media/image33.jpeg"/><Relationship Id="rId9" Type="http://schemas.openxmlformats.org/officeDocument/2006/relationships/hyperlink" Target="http://images.yandex.ru/yandsearch?text=%D1%83%D1%80%D0%BE%D0%BA%D0%B8%20%D0%BA%D0%BB%D0%B0%D1%81%D1%81&amp;img_url=http://www.edu.cap.ru/home/4458/2011/baner/1480087-103fb4b9c9fb6e19.png&amp;pos=18&amp;uinfo=sw-1295-sh-581-fw-1070-fh-448-pd-1&amp;rpt=simage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psearch&amp;uinfo=sw-1295-sh-581-fw-1070-fh-448-pd-1&amp;text=&#1088;&#1072;&#1079;&#1088;&#1091;&#1096;&#1077;&#1085;&#1080;&#1103; &#1074; &#1078;&#1080;&#1079;&#1085;&#1080; &#1089;&#1077;&#1084;&#1100;&#1080;&amp;noreask=1&amp;pos=29&amp;lr=65&amp;rpt=simage&amp;img_url=http%3A%2F%2Fwww.pravoslavie.ru%2Fsas%2Fimage%2F100491%2F49198.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uinfo=sw-1295-sh-581-fw-1070-fh-448-pd-1&amp;text=&#1088;&#1072;&#1079;&#1074;&#1086;&#1076;&amp;noreask=1&amp;pos=16&amp;lr=65&amp;rpt=simage&amp;img_url=http%3A%2F%2Fconsulter.org%2Fimg%2F2553127_6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p=2&amp;text=&#1087;&#1086;&#1089;&#1083;&#1091;&#1096;&#1072;&#1085;&#1080;&#1077; &#1087;&#1086;&#1095;&#1080;&#1090;&#1072;&#1085;&#1080;&#1077; &#1091;&#1074;&#1072;&#1078;&#1077;&#1085;&#1080;&#1077; &#1089;&#1090;&#1072;&#1088;&#1096;&#1080;&#1093;&amp;pos=88&amp;uinfo=sw-1295-sh-581-fw-1070-fh-448-pd-1&amp;rpt=simage&amp;img_url=http%3A%2F%2Fvsetke.ru%2Fthumbnails%2F76f%2Faf69c0a7464313dc1df6c9902b73dd1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89;&#1080;&#1088;&#1086;&#1090;&#1072;&amp;pos=6&amp;uinfo=sw-1295-sh-581-fw-1070-fh-448-pd-1&amp;rpt=simage&amp;img_url=http%3A%2F%2Fwww.novayagazeta.spb.ru%2Fimages%2F2007_96%2F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88;&#1086;&#1076;&#1080;&#1090;&#1077;&#1083;&#1080; &#1080;&#1075;&#1088;&#1072;&#1102;&#1090; &#1089; &#1088;&#1077;&#1073;&#1105;&#1085;&#1082;&#1086;&#1084;&amp;pos=0&amp;uinfo=sw-1295-sh-581-fw-1070-fh-448-pd-1&amp;rpt=simage&amp;img_url=http%3A%2F%2F21202s21.edusite.ru%2Fimages%2F10_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88;&#1077;&#1073;&#1105;&#1085;&#1086;&#1082; &#1089;&#1073;&#1077;&#1078;&#1072;&#1083; &#1080;&#1079; &#1076;&#1086;&#1084;&#1072;&amp;pos=4&amp;uinfo=sw-1295-sh-581-fw-1070-fh-448-pd-1&amp;rpt=simage&amp;img_url=http%3A%2F%2Fwww.islam.ru%2Fsites%2Fdefault%2Ffiles%2Fimg%2Fobshestvo%2F2012%2F10%2Fpodrostok01_b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text=&#1086;&#1073;&#1088;&#1072;&#1079;&#1086;&#1074;&#1072;&#1090;&#1077;&#1083;&#1100;&#1085;&#1099;&#1077; &#1087;&#1088;&#1086;&#1075;&#1088;&#1072;&#1084;&#1084;&#1099;&amp;pos=2&amp;uinfo=sw-1295-sh-581-fw-1070-fh-448-pd-1&amp;rpt=simage&amp;img_url=http%3A%2F%2Fami.hse.ru%2Fdata%2F2011%2F04%2F13%2F1210252133%2F2!LogoB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images.yandex.ru/#!/yandsearch?p=1&amp;text=&#1086;&#1073;&#1088;&#1072;&#1079;&#1086;&#1074;&#1072;&#1090;&#1077;&#1083;&#1100;&#1085;&#1099;&#1077; &#1087;&#1088;&#1086;&#1075;&#1088;&#1072;&#1084;&#1084;&#1099;&amp;pos=46&amp;uinfo=sw-1295-sh-581-fw-1070-fh-448-pd-1&amp;rpt=simage&amp;img_url=http%3A%2F%2Fvisokovskayashkola.narod.ru%2Fimage006.gif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как основа формирования духовно </a:t>
            </a: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нравственных качеств личности ребёнка.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как основа формирования духовно </a:t>
            </a: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нравственных качеств личности ребёнка.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642918"/>
            <a:ext cx="85010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 как основа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формирования духовно –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нравственных качеств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личности ребёнка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4429132"/>
            <a:ext cx="537948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Юдина Татьяна Александровна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«Сосновская средняя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общеобразовательная  школа»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57079" y="285728"/>
            <a:ext cx="818692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Современное общество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утратило представление 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чистоте и целомудрии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Picture 5" descr="http://ridna.ua/wp-content/uploads/2012/05/dity2-572x42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9191"/>
          <a:stretch>
            <a:fillRect/>
          </a:stretch>
        </p:blipFill>
        <p:spPr bwMode="auto">
          <a:xfrm>
            <a:off x="2428860" y="3071810"/>
            <a:ext cx="5181600" cy="3529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00430" y="285728"/>
            <a:ext cx="34434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8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bala-pavlodar.gov.kz/media/img/journal/4fb08c36b2aa5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1963530"/>
            <a:ext cx="6500858" cy="4894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 descr="http://www.koipkro.kostroma.ru/Galich/school1/1/%D1%81%D0%B5%D0%BC%D0%B5%D0%B9%D0%BD%D1%8B%D0%B5%20%D1%86%D0%B5%D0%BD%D0%BD%D0%BE%D1%81%D1%82%D0%B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5437" r="13807"/>
          <a:stretch>
            <a:fillRect/>
          </a:stretch>
        </p:blipFill>
        <p:spPr bwMode="auto">
          <a:xfrm>
            <a:off x="1928794" y="284416"/>
            <a:ext cx="6646131" cy="657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cs10510.userapi.com/v10510175/870/5IdUT0c0q4w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29261"/>
            <a:ext cx="8358214" cy="6632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 descr="http://www.travelodestination.com/wp-content/uploads/2010/08/fam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85728"/>
            <a:ext cx="857256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 descr="http://rusfootball.my1.ru/_ph/1/12865880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7166"/>
            <a:ext cx="6215106" cy="6355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714356"/>
            <a:ext cx="885441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 духовной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личности возможно только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совместными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усилиями семьи и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образовательного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учреждения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Users\Таня\Documents\хАРАКТЕРИСТИКА\1329230207_harakteristika-na-ychenika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7166"/>
            <a:ext cx="1891333" cy="2674053"/>
          </a:xfrm>
          <a:prstGeom prst="rect">
            <a:avLst/>
          </a:prstGeom>
          <a:noFill/>
        </p:spPr>
      </p:pic>
      <p:pic>
        <p:nvPicPr>
          <p:cNvPr id="1029" name="Picture 5" descr="C:\Users\Таня\Documents\Конференции\духовно - нравс качества личности семья\фото\SDC11877.JPG"/>
          <p:cNvPicPr>
            <a:picLocks noChangeAspect="1" noChangeArrowheads="1"/>
          </p:cNvPicPr>
          <p:nvPr/>
        </p:nvPicPr>
        <p:blipFill>
          <a:blip r:embed="rId4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428728" y="214290"/>
            <a:ext cx="4143404" cy="3107553"/>
          </a:xfrm>
          <a:prstGeom prst="rect">
            <a:avLst/>
          </a:prstGeom>
          <a:noFill/>
        </p:spPr>
      </p:pic>
      <p:pic>
        <p:nvPicPr>
          <p:cNvPr id="1030" name="Picture 6" descr="C:\Users\Таня\Documents\Конференции\духовно - нравс качества личности семья\фото\SP_A0410.jpg"/>
          <p:cNvPicPr>
            <a:picLocks noChangeAspect="1" noChangeArrowheads="1"/>
          </p:cNvPicPr>
          <p:nvPr/>
        </p:nvPicPr>
        <p:blipFill>
          <a:blip r:embed="rId5" cstate="print">
            <a:lum bright="20000" contrast="10000"/>
          </a:blip>
          <a:srcRect/>
          <a:stretch>
            <a:fillRect/>
          </a:stretch>
        </p:blipFill>
        <p:spPr bwMode="auto">
          <a:xfrm>
            <a:off x="5857884" y="3929066"/>
            <a:ext cx="3524274" cy="2643206"/>
          </a:xfrm>
          <a:prstGeom prst="rect">
            <a:avLst/>
          </a:prstGeom>
          <a:noFill/>
        </p:spPr>
      </p:pic>
      <p:pic>
        <p:nvPicPr>
          <p:cNvPr id="1031" name="Picture 7" descr="C:\Users\Таня\Documents\Конференции\духовно - нравс качества личности семья\фото\SDC12925.JPG"/>
          <p:cNvPicPr>
            <a:picLocks noChangeAspect="1" noChangeArrowheads="1"/>
          </p:cNvPicPr>
          <p:nvPr/>
        </p:nvPicPr>
        <p:blipFill>
          <a:blip r:embed="rId6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785918" y="3929066"/>
            <a:ext cx="3543289" cy="2657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Таня\Documents\Конференции\духовно - нравс качества личности семья\фото\DSCF8549.JPG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</a:blip>
          <a:srcRect/>
          <a:stretch>
            <a:fillRect/>
          </a:stretch>
        </p:blipFill>
        <p:spPr bwMode="auto">
          <a:xfrm>
            <a:off x="3428992" y="1000108"/>
            <a:ext cx="3000396" cy="2250297"/>
          </a:xfrm>
          <a:prstGeom prst="rect">
            <a:avLst/>
          </a:prstGeom>
          <a:noFill/>
        </p:spPr>
      </p:pic>
      <p:pic>
        <p:nvPicPr>
          <p:cNvPr id="2051" name="Picture 3" descr="C:\Users\Таня\Documents\Конференции\духовно - нравс качества личности семья\фото\SP_A0406.jpg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785786" y="285728"/>
            <a:ext cx="2726636" cy="2681250"/>
          </a:xfrm>
          <a:prstGeom prst="rect">
            <a:avLst/>
          </a:prstGeom>
          <a:noFill/>
        </p:spPr>
      </p:pic>
      <p:pic>
        <p:nvPicPr>
          <p:cNvPr id="2052" name="Picture 4" descr="C:\Users\Таня\Documents\Конференции\духовно - нравс качества личности семья\фото\SDC115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714488"/>
            <a:ext cx="3047989" cy="2285992"/>
          </a:xfrm>
          <a:prstGeom prst="rect">
            <a:avLst/>
          </a:prstGeom>
          <a:noFill/>
        </p:spPr>
      </p:pic>
      <p:pic>
        <p:nvPicPr>
          <p:cNvPr id="2053" name="Picture 5" descr="C:\Users\Таня\Documents\Конференции\духовно - нравс качества личности семья\фото\SDC166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643314"/>
            <a:ext cx="3019412" cy="2264559"/>
          </a:xfrm>
          <a:prstGeom prst="rect">
            <a:avLst/>
          </a:prstGeom>
          <a:noFill/>
        </p:spPr>
      </p:pic>
      <p:pic>
        <p:nvPicPr>
          <p:cNvPr id="2054" name="Picture 6" descr="C:\Users\Таня\Documents\Конференции\духовно - нравс качества личности семья\фото\SDC16832.JPG"/>
          <p:cNvPicPr>
            <a:picLocks noChangeAspect="1" noChangeArrowheads="1"/>
          </p:cNvPicPr>
          <p:nvPr/>
        </p:nvPicPr>
        <p:blipFill>
          <a:blip r:embed="rId7" cstate="print">
            <a:lum bright="20000" contrast="20000"/>
          </a:blip>
          <a:srcRect/>
          <a:stretch>
            <a:fillRect/>
          </a:stretch>
        </p:blipFill>
        <p:spPr bwMode="auto">
          <a:xfrm>
            <a:off x="3714744" y="4286233"/>
            <a:ext cx="3429022" cy="2571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Таня\Documents\Конференции\духовно - нравс качества личности семья\фото\DSCF9499.JPG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5624523" y="3643314"/>
            <a:ext cx="3519477" cy="2928934"/>
          </a:xfrm>
          <a:prstGeom prst="rect">
            <a:avLst/>
          </a:prstGeom>
          <a:noFill/>
        </p:spPr>
      </p:pic>
      <p:pic>
        <p:nvPicPr>
          <p:cNvPr id="3075" name="Picture 3" descr="C:\Users\Таня\Documents\Конференции\духовно - нравс качества личности семья\фото\SDC11930.JPG"/>
          <p:cNvPicPr>
            <a:picLocks noChangeAspect="1" noChangeArrowheads="1"/>
          </p:cNvPicPr>
          <p:nvPr/>
        </p:nvPicPr>
        <p:blipFill>
          <a:blip r:embed="rId4" cstate="print">
            <a:lum bright="20000" contrast="20000"/>
          </a:blip>
          <a:srcRect/>
          <a:stretch>
            <a:fillRect/>
          </a:stretch>
        </p:blipFill>
        <p:spPr bwMode="auto">
          <a:xfrm>
            <a:off x="5429224" y="500042"/>
            <a:ext cx="3714776" cy="2786083"/>
          </a:xfrm>
          <a:prstGeom prst="rect">
            <a:avLst/>
          </a:prstGeom>
          <a:noFill/>
        </p:spPr>
      </p:pic>
      <p:pic>
        <p:nvPicPr>
          <p:cNvPr id="3076" name="Picture 4" descr="C:\Users\Таня\Documents\Конференции\духовно - нравс качества личности семья\фото\SDC11897.JPG"/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214413" y="500042"/>
            <a:ext cx="3810027" cy="2857520"/>
          </a:xfrm>
          <a:prstGeom prst="rect">
            <a:avLst/>
          </a:prstGeom>
          <a:noFill/>
        </p:spPr>
      </p:pic>
      <p:pic>
        <p:nvPicPr>
          <p:cNvPr id="3077" name="Picture 5" descr="C:\Users\Таня\Documents\Конференции\духовно - нравс качества личности семья\фото\DSCF8066.JPG"/>
          <p:cNvPicPr>
            <a:picLocks noChangeAspect="1" noChangeArrowheads="1"/>
          </p:cNvPicPr>
          <p:nvPr/>
        </p:nvPicPr>
        <p:blipFill>
          <a:blip r:embed="rId6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214414" y="3786190"/>
            <a:ext cx="3948573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142976" y="1571612"/>
            <a:ext cx="78363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Самым слабым, местом 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этой деятельности 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5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54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Таня\Documents\Конференции\духовно - нравс качества личности семья\фото\DSCF9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1"/>
            <a:ext cx="3905277" cy="2928958"/>
          </a:xfrm>
          <a:prstGeom prst="rect">
            <a:avLst/>
          </a:prstGeom>
          <a:noFill/>
        </p:spPr>
      </p:pic>
      <p:pic>
        <p:nvPicPr>
          <p:cNvPr id="4099" name="Picture 3" descr="C:\Users\Таня\Documents\Конференции\духовно - нравс качества личности семья\фото\SDC13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429000"/>
            <a:ext cx="3071834" cy="2303876"/>
          </a:xfrm>
          <a:prstGeom prst="rect">
            <a:avLst/>
          </a:prstGeom>
          <a:noFill/>
        </p:spPr>
      </p:pic>
      <p:pic>
        <p:nvPicPr>
          <p:cNvPr id="4100" name="Picture 4" descr="C:\Users\Таня\Documents\Конференции\духовно - нравс качества личности семья\фото\DSCF9591.JPG"/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</a:blip>
          <a:srcRect/>
          <a:stretch>
            <a:fillRect/>
          </a:stretch>
        </p:blipFill>
        <p:spPr bwMode="auto">
          <a:xfrm>
            <a:off x="5072065" y="214290"/>
            <a:ext cx="4000527" cy="3000396"/>
          </a:xfrm>
          <a:prstGeom prst="rect">
            <a:avLst/>
          </a:prstGeom>
          <a:noFill/>
        </p:spPr>
      </p:pic>
      <p:pic>
        <p:nvPicPr>
          <p:cNvPr id="4101" name="Picture 5" descr="C:\Users\Таня\Documents\Конференции\духовно - нравс качества личности семья\фото\SDC162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3357562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 descr="http://shuya-corekt.ucoz.ru/_nw/1/s4290345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5" y="428604"/>
            <a:ext cx="4000527" cy="3000396"/>
          </a:xfrm>
          <a:prstGeom prst="rect">
            <a:avLst/>
          </a:prstGeom>
          <a:noFill/>
        </p:spPr>
      </p:pic>
      <p:pic>
        <p:nvPicPr>
          <p:cNvPr id="7173" name="Picture 5" descr="http://vadinsk.archive.pnzreg.ru/root?node_id=10018&amp;thumbnail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0" y="3143248"/>
            <a:ext cx="4286250" cy="3209926"/>
          </a:xfrm>
          <a:prstGeom prst="rect">
            <a:avLst/>
          </a:prstGeom>
          <a:noFill/>
        </p:spPr>
      </p:pic>
      <p:pic>
        <p:nvPicPr>
          <p:cNvPr id="7175" name="Picture 7" descr="http://im5-tub-ru.yandex.net/i?id=114862462-63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395309"/>
            <a:ext cx="3627622" cy="2462187"/>
          </a:xfrm>
          <a:prstGeom prst="rect">
            <a:avLst/>
          </a:prstGeom>
          <a:noFill/>
        </p:spPr>
      </p:pic>
      <p:pic>
        <p:nvPicPr>
          <p:cNvPr id="7177" name="Picture 9" descr="http://im5-tub-ru.yandex.net/i?id=580322246-02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2976" y="3714752"/>
            <a:ext cx="3168990" cy="2898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«Воспитание в том и заключается, что более взрослое поколение передает свой опыт, свою страсть, свои убеждения младшему поколению…лучшее средство привить детям любовь к отечеству, нравственность состоит в том, чтобы эта любовь и нравственность была у отцов».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642918"/>
            <a:ext cx="850109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«Воспитание в том и заключается,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более взрослое поколение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передает свой опыт, свою страсть,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свои убеждения младшему поколению…лучшее средство привить  детям  любовь к отечеству, нравственность состоит в том, чтобы эта любовь и нравственность была у отцов».        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Ж-Ж Руссо 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 descr="Спасибо за внимание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192" y="428604"/>
            <a:ext cx="8286808" cy="6215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 descr="http://anyamashka.ru/_ph/83/2/99874079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0"/>
            <a:ext cx="8858278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71670" y="500042"/>
            <a:ext cx="553709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Причины:</a:t>
            </a:r>
          </a:p>
          <a:p>
            <a:pPr marL="514350" indent="-514350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igle-net.ru/images/famyli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000240"/>
            <a:ext cx="627041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Разрушены нравственные представления о браке и семье</a:t>
            </a:r>
          </a:p>
        </p:txBody>
      </p:sp>
      <p:pic>
        <p:nvPicPr>
          <p:cNvPr id="7170" name="Picture 2" descr="http://www.manisahabergazetesi.com.tr/v2/images_up/aile-ici-sidde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3487" y="3214686"/>
            <a:ext cx="4790513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714356"/>
            <a:ext cx="88257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Повреждены устои семьи</a:t>
            </a:r>
          </a:p>
        </p:txBody>
      </p:sp>
      <p:pic>
        <p:nvPicPr>
          <p:cNvPr id="6146" name="Picture 2" descr="http://www.e-quilibrium.ru/uploads/posts/2012-10/1351375762_q4_153127956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69" y="1857364"/>
            <a:ext cx="552453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357166"/>
            <a:ext cx="86439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Утрачено традиционное восприятие </a:t>
            </a:r>
            <a:r>
              <a:rPr lang="ru-RU" sz="5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детства</a:t>
            </a:r>
          </a:p>
        </p:txBody>
      </p:sp>
      <p:pic>
        <p:nvPicPr>
          <p:cNvPr id="5122" name="Picture 2" descr="http://cs301609.userapi.com/u9563462/153143438/x_9089806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5515" r="3492" b="9191"/>
          <a:stretch>
            <a:fillRect/>
          </a:stretch>
        </p:blipFill>
        <p:spPr bwMode="auto">
          <a:xfrm>
            <a:off x="2500298" y="2971799"/>
            <a:ext cx="4714908" cy="3529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87154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Деформация коснулась и сферы семейного </a:t>
            </a:r>
          </a:p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воспитания</a:t>
            </a:r>
          </a:p>
        </p:txBody>
      </p:sp>
      <p:pic>
        <p:nvPicPr>
          <p:cNvPr id="4098" name="Picture 2" descr="http://5psy.ru/images/stories/Articles/obschenie_s_detmi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786058"/>
            <a:ext cx="6762750" cy="352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285728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Следствием кризиса семьи являются </a:t>
            </a:r>
          </a:p>
          <a:p>
            <a:pPr marL="514350" indent="-514350"/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многочисленные проблемы детства</a:t>
            </a:r>
          </a:p>
        </p:txBody>
      </p:sp>
      <p:pic>
        <p:nvPicPr>
          <p:cNvPr id="3074" name="Picture 2" descr="http://neboley.zp.ua/uploads/posts/2012-10/1351593186_sbezhal-iz-dom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714752"/>
            <a:ext cx="4452932" cy="2866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85786" y="357166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Система общественного воспитания и образования </a:t>
            </a:r>
          </a:p>
          <a:p>
            <a:pPr marL="514350" indent="-51435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может изменить ситуацию, внести позитивный </a:t>
            </a:r>
          </a:p>
          <a:p>
            <a:pPr marL="514350" indent="-51435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вклад в восстановление традиционных ценностей </a:t>
            </a:r>
          </a:p>
          <a:p>
            <a:pPr marL="514350" indent="-51435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семьи</a:t>
            </a:r>
          </a:p>
        </p:txBody>
      </p:sp>
      <p:pic>
        <p:nvPicPr>
          <p:cNvPr id="23554" name="Picture 2" descr="http://амурпресс.рф/images/fire%202/2LogoBP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286232"/>
            <a:ext cx="2571768" cy="2571768"/>
          </a:xfrm>
          <a:prstGeom prst="rect">
            <a:avLst/>
          </a:prstGeom>
          <a:noFill/>
        </p:spPr>
      </p:pic>
      <p:pic>
        <p:nvPicPr>
          <p:cNvPr id="23556" name="Picture 4" descr="http://www.koipkro.kostroma.ru/Sharya/vsh/DocLib50/%D0%9C%D0%B5%D1%82%D0%BE%D0%B4%D0%B8%D1%87%D0%B5%D1%81%D0%BA%D0%B0%D1%8F%20%D1%80%D0%B0%D0%B1%D0%BE%D1%82%D0%B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4294918"/>
            <a:ext cx="3524238" cy="2563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230</Words>
  <Application>Microsoft Office PowerPoint</Application>
  <PresentationFormat>Экран (4:3)</PresentationFormat>
  <Paragraphs>43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BEN</cp:lastModifiedBy>
  <cp:revision>24</cp:revision>
  <dcterms:created xsi:type="dcterms:W3CDTF">2013-03-25T14:45:50Z</dcterms:created>
  <dcterms:modified xsi:type="dcterms:W3CDTF">2013-03-28T10:22:48Z</dcterms:modified>
</cp:coreProperties>
</file>